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9" r:id="rId14"/>
    <p:sldId id="268" r:id="rId15"/>
    <p:sldId id="270" r:id="rId16"/>
    <p:sldId id="273" r:id="rId17"/>
    <p:sldId id="271" r:id="rId18"/>
    <p:sldId id="272" r:id="rId19"/>
    <p:sldId id="275" r:id="rId20"/>
    <p:sldId id="276"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BF3FEC-3B48-489C-8CE4-47C9572B9369}" type="datetimeFigureOut">
              <a:rPr lang="en-GB" smtClean="0"/>
              <a:pPr/>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2A2FA-E72F-4FDA-AB25-9BC853D1BDD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F3FEC-3B48-489C-8CE4-47C9572B9369}" type="datetimeFigureOut">
              <a:rPr lang="en-GB" smtClean="0"/>
              <a:pPr/>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2A2FA-E72F-4FDA-AB25-9BC853D1BDD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F3FEC-3B48-489C-8CE4-47C9572B9369}" type="datetimeFigureOut">
              <a:rPr lang="en-GB" smtClean="0"/>
              <a:pPr/>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2A2FA-E72F-4FDA-AB25-9BC853D1BDD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F3FEC-3B48-489C-8CE4-47C9572B9369}" type="datetimeFigureOut">
              <a:rPr lang="en-GB" smtClean="0"/>
              <a:pPr/>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2A2FA-E72F-4FDA-AB25-9BC853D1BDD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F3FEC-3B48-489C-8CE4-47C9572B9369}" type="datetimeFigureOut">
              <a:rPr lang="en-GB" smtClean="0"/>
              <a:pPr/>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2A2FA-E72F-4FDA-AB25-9BC853D1BDD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BF3FEC-3B48-489C-8CE4-47C9572B9369}" type="datetimeFigureOut">
              <a:rPr lang="en-GB" smtClean="0"/>
              <a:pPr/>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22A2FA-E72F-4FDA-AB25-9BC853D1BDD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BF3FEC-3B48-489C-8CE4-47C9572B9369}" type="datetimeFigureOut">
              <a:rPr lang="en-GB" smtClean="0"/>
              <a:pPr/>
              <a:t>15/02/2019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22A2FA-E72F-4FDA-AB25-9BC853D1BDD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BF3FEC-3B48-489C-8CE4-47C9572B9369}" type="datetimeFigureOut">
              <a:rPr lang="en-GB" smtClean="0"/>
              <a:pPr/>
              <a:t>15/02/2019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22A2FA-E72F-4FDA-AB25-9BC853D1BDD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F3FEC-3B48-489C-8CE4-47C9572B9369}" type="datetimeFigureOut">
              <a:rPr lang="en-GB" smtClean="0"/>
              <a:pPr/>
              <a:t>15/02/2019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22A2FA-E72F-4FDA-AB25-9BC853D1BDD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F3FEC-3B48-489C-8CE4-47C9572B9369}" type="datetimeFigureOut">
              <a:rPr lang="en-GB" smtClean="0"/>
              <a:pPr/>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22A2FA-E72F-4FDA-AB25-9BC853D1BDD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F3FEC-3B48-489C-8CE4-47C9572B9369}" type="datetimeFigureOut">
              <a:rPr lang="en-GB" smtClean="0"/>
              <a:pPr/>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22A2FA-E72F-4FDA-AB25-9BC853D1BDD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3FEC-3B48-489C-8CE4-47C9572B9369}" type="datetimeFigureOut">
              <a:rPr lang="en-GB" smtClean="0"/>
              <a:pPr/>
              <a:t>15/02/2019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2A2FA-E72F-4FDA-AB25-9BC853D1BDD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7772400" cy="1470025"/>
          </a:xfrm>
        </p:spPr>
        <p:txBody>
          <a:bodyPr>
            <a:noAutofit/>
          </a:bodyPr>
          <a:lstStyle/>
          <a:p>
            <a:r>
              <a:rPr lang="en-GB" sz="9600" b="1" dirty="0" smtClean="0">
                <a:solidFill>
                  <a:srgbClr val="FFFF00"/>
                </a:solidFill>
              </a:rPr>
              <a:t>SCOTLAND</a:t>
            </a:r>
            <a:endParaRPr lang="en-GB" sz="9600" b="1" dirty="0">
              <a:solidFill>
                <a:srgbClr val="FFFF00"/>
              </a:solidFill>
            </a:endParaRPr>
          </a:p>
        </p:txBody>
      </p:sp>
      <p:sp>
        <p:nvSpPr>
          <p:cNvPr id="3" name="Subtitle 2"/>
          <p:cNvSpPr>
            <a:spLocks noGrp="1"/>
          </p:cNvSpPr>
          <p:nvPr>
            <p:ph type="subTitle" idx="1"/>
          </p:nvPr>
        </p:nvSpPr>
        <p:spPr>
          <a:xfrm>
            <a:off x="1259632" y="2996952"/>
            <a:ext cx="6400800" cy="1752600"/>
          </a:xfrm>
        </p:spPr>
        <p:txBody>
          <a:bodyPr>
            <a:normAutofit/>
          </a:bodyPr>
          <a:lstStyle/>
          <a:p>
            <a:r>
              <a:rPr lang="en-GB" sz="9600" b="1" dirty="0" smtClean="0">
                <a:solidFill>
                  <a:srgbClr val="FFFF00"/>
                </a:solidFill>
              </a:rPr>
              <a:t>IN FILM</a:t>
            </a:r>
            <a:endParaRPr lang="en-GB" sz="96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d4ya733yr7s0y.cloudfront.net/images/made/images/uploads/general/rosslyn-1485-1542630436_800_453_80.jpg"/>
          <p:cNvPicPr>
            <a:picLocks noChangeAspect="1" noChangeArrowheads="1"/>
          </p:cNvPicPr>
          <p:nvPr/>
        </p:nvPicPr>
        <p:blipFill>
          <a:blip r:embed="rId2" cstate="print"/>
          <a:srcRect/>
          <a:stretch>
            <a:fillRect/>
          </a:stretch>
        </p:blipFill>
        <p:spPr bwMode="auto">
          <a:xfrm>
            <a:off x="395536" y="1196752"/>
            <a:ext cx="8265817" cy="4680520"/>
          </a:xfrm>
          <a:prstGeom prst="rect">
            <a:avLst/>
          </a:prstGeom>
          <a:noFill/>
        </p:spPr>
      </p:pic>
      <p:sp>
        <p:nvSpPr>
          <p:cNvPr id="3" name="Rectangle 2"/>
          <p:cNvSpPr/>
          <p:nvPr/>
        </p:nvSpPr>
        <p:spPr>
          <a:xfrm>
            <a:off x="1475656" y="5934670"/>
            <a:ext cx="5822428" cy="923330"/>
          </a:xfrm>
          <a:prstGeom prst="rect">
            <a:avLst/>
          </a:prstGeom>
          <a:noFill/>
        </p:spPr>
        <p:txBody>
          <a:bodyPr wrap="none" lIns="91440" tIns="45720" rIns="91440" bIns="45720">
            <a:spAutoFit/>
          </a:bodyPr>
          <a:lstStyle/>
          <a:p>
            <a:pPr algn="ct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Da</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Vinci Code 2006</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d4ya733yr7s0y.cloudfront.net/images/made/images/uploads/general/st-andrews-1486-1542630491_800_450_80.jpg"/>
          <p:cNvPicPr>
            <a:picLocks noChangeAspect="1" noChangeArrowheads="1"/>
          </p:cNvPicPr>
          <p:nvPr/>
        </p:nvPicPr>
        <p:blipFill>
          <a:blip r:embed="rId2" cstate="print"/>
          <a:srcRect/>
          <a:stretch>
            <a:fillRect/>
          </a:stretch>
        </p:blipFill>
        <p:spPr bwMode="auto">
          <a:xfrm>
            <a:off x="611560" y="1124744"/>
            <a:ext cx="7620000" cy="4286250"/>
          </a:xfrm>
          <a:prstGeom prst="rect">
            <a:avLst/>
          </a:prstGeom>
          <a:noFill/>
        </p:spPr>
      </p:pic>
      <p:sp>
        <p:nvSpPr>
          <p:cNvPr id="3" name="Rectangle 2"/>
          <p:cNvSpPr/>
          <p:nvPr/>
        </p:nvSpPr>
        <p:spPr>
          <a:xfrm>
            <a:off x="1259632" y="5589240"/>
            <a:ext cx="6669310" cy="923330"/>
          </a:xfrm>
          <a:prstGeom prst="rect">
            <a:avLst/>
          </a:prstGeom>
          <a:noFill/>
        </p:spPr>
        <p:txBody>
          <a:bodyPr wrap="squar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Chariots of Fire  1981</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Rectangle 3"/>
          <p:cNvSpPr/>
          <p:nvPr/>
        </p:nvSpPr>
        <p:spPr>
          <a:xfrm>
            <a:off x="1959132" y="260648"/>
            <a:ext cx="4739887"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 Andrews Fife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d4ya733yr7s0y.cloudfront.net/images/made/images/uploads/general/stirling-1487-1542630546_800_451_80.jpg"/>
          <p:cNvPicPr>
            <a:picLocks noChangeAspect="1" noChangeArrowheads="1"/>
          </p:cNvPicPr>
          <p:nvPr/>
        </p:nvPicPr>
        <p:blipFill>
          <a:blip r:embed="rId2" cstate="print"/>
          <a:srcRect/>
          <a:stretch>
            <a:fillRect/>
          </a:stretch>
        </p:blipFill>
        <p:spPr bwMode="auto">
          <a:xfrm>
            <a:off x="899592" y="1340768"/>
            <a:ext cx="7620000" cy="4295775"/>
          </a:xfrm>
          <a:prstGeom prst="rect">
            <a:avLst/>
          </a:prstGeom>
          <a:noFill/>
        </p:spPr>
      </p:pic>
      <p:sp>
        <p:nvSpPr>
          <p:cNvPr id="3" name="Rectangle 2"/>
          <p:cNvSpPr/>
          <p:nvPr/>
        </p:nvSpPr>
        <p:spPr>
          <a:xfrm>
            <a:off x="2230457" y="260648"/>
            <a:ext cx="4197239" cy="923330"/>
          </a:xfrm>
          <a:prstGeom prst="rect">
            <a:avLst/>
          </a:prstGeom>
          <a:noFill/>
        </p:spPr>
        <p:txBody>
          <a:bodyPr wrap="none" lIns="91440" tIns="45720" rIns="91440" bIns="45720">
            <a:spAutoFit/>
          </a:bodyPr>
          <a:lstStyle/>
          <a:p>
            <a:pPr algn="ct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Stirling</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Castle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Rectangle 3"/>
          <p:cNvSpPr/>
          <p:nvPr/>
        </p:nvSpPr>
        <p:spPr>
          <a:xfrm>
            <a:off x="1259632" y="5589240"/>
            <a:ext cx="6669310" cy="923330"/>
          </a:xfrm>
          <a:prstGeom prst="rect">
            <a:avLst/>
          </a:prstGeom>
          <a:noFill/>
        </p:spPr>
        <p:txBody>
          <a:bodyPr wrap="squar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To end all wars  2001</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Rectangle 4"/>
          <p:cNvSpPr/>
          <p:nvPr/>
        </p:nvSpPr>
        <p:spPr>
          <a:xfrm>
            <a:off x="2195736" y="260648"/>
            <a:ext cx="4197239" cy="923330"/>
          </a:xfrm>
          <a:prstGeom prst="rect">
            <a:avLst/>
          </a:prstGeom>
          <a:noFill/>
        </p:spPr>
        <p:txBody>
          <a:bodyPr wrap="none" lIns="91440" tIns="45720" rIns="91440" bIns="45720">
            <a:spAutoFit/>
          </a:bodyPr>
          <a:lstStyle/>
          <a:p>
            <a:pPr algn="ct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Stirling</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Castle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7170" name="Picture 2" descr="Locations Map"/>
          <p:cNvPicPr>
            <a:picLocks noChangeAspect="1" noChangeArrowheads="1"/>
          </p:cNvPicPr>
          <p:nvPr/>
        </p:nvPicPr>
        <p:blipFill>
          <a:blip r:embed="rId3" cstate="print"/>
          <a:srcRect/>
          <a:stretch>
            <a:fillRect/>
          </a:stretch>
        </p:blipFill>
        <p:spPr bwMode="auto">
          <a:xfrm>
            <a:off x="0" y="0"/>
            <a:ext cx="1857375" cy="20669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c1.momondo.net/content/articles/00/004df888-2e19-383c-be14-8ee5a4c603dc.jpg"/>
          <p:cNvPicPr>
            <a:picLocks noChangeAspect="1" noChangeArrowheads="1"/>
          </p:cNvPicPr>
          <p:nvPr/>
        </p:nvPicPr>
        <p:blipFill>
          <a:blip r:embed="rId2" cstate="print"/>
          <a:srcRect/>
          <a:stretch>
            <a:fillRect/>
          </a:stretch>
        </p:blipFill>
        <p:spPr bwMode="auto">
          <a:xfrm>
            <a:off x="1043608" y="1124744"/>
            <a:ext cx="6648450" cy="4286250"/>
          </a:xfrm>
          <a:prstGeom prst="rect">
            <a:avLst/>
          </a:prstGeom>
          <a:noFill/>
        </p:spPr>
      </p:pic>
      <p:sp>
        <p:nvSpPr>
          <p:cNvPr id="3" name="Rectangle 2"/>
          <p:cNvSpPr/>
          <p:nvPr/>
        </p:nvSpPr>
        <p:spPr>
          <a:xfrm>
            <a:off x="2457795" y="0"/>
            <a:ext cx="4052968" cy="923330"/>
          </a:xfrm>
          <a:prstGeom prst="rect">
            <a:avLst/>
          </a:prstGeom>
          <a:noFill/>
        </p:spPr>
        <p:txBody>
          <a:bodyPr wrap="none" lIns="91440" tIns="45720" rIns="91440" bIns="45720">
            <a:spAutoFit/>
          </a:bodyPr>
          <a:lstStyle/>
          <a:p>
            <a:pPr algn="ct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Doune</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Castle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Rectangle 3"/>
          <p:cNvSpPr/>
          <p:nvPr/>
        </p:nvSpPr>
        <p:spPr>
          <a:xfrm>
            <a:off x="0" y="5661248"/>
            <a:ext cx="9199633"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Monty Python – The Holy Grail</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s://tse1.mm.bing.net/th?id=OIP.Tp_RASidaeURziKUCtQu7AHaE8&amp;pid=15.1&amp;P=0&amp;w=283&amp;h=190"/>
          <p:cNvPicPr>
            <a:picLocks noChangeAspect="1" noChangeArrowheads="1"/>
          </p:cNvPicPr>
          <p:nvPr/>
        </p:nvPicPr>
        <p:blipFill>
          <a:blip r:embed="rId2" cstate="print"/>
          <a:srcRect/>
          <a:stretch>
            <a:fillRect/>
          </a:stretch>
        </p:blipFill>
        <p:spPr bwMode="auto">
          <a:xfrm>
            <a:off x="971600" y="908720"/>
            <a:ext cx="6840760" cy="4568564"/>
          </a:xfrm>
          <a:prstGeom prst="rect">
            <a:avLst/>
          </a:prstGeom>
          <a:noFill/>
        </p:spPr>
      </p:pic>
      <p:sp>
        <p:nvSpPr>
          <p:cNvPr id="5" name="Rectangle 4"/>
          <p:cNvSpPr/>
          <p:nvPr/>
        </p:nvSpPr>
        <p:spPr>
          <a:xfrm>
            <a:off x="1763216" y="260648"/>
            <a:ext cx="5062283"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Old man of </a:t>
            </a: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Storr</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c1.momondo.net/content/articles/3a/3a4d04b8-3de5-34b3-ab31-f9088be6c3ee.jpg"/>
          <p:cNvPicPr>
            <a:picLocks noChangeAspect="1" noChangeArrowheads="1"/>
          </p:cNvPicPr>
          <p:nvPr/>
        </p:nvPicPr>
        <p:blipFill>
          <a:blip r:embed="rId2" cstate="print"/>
          <a:srcRect/>
          <a:stretch>
            <a:fillRect/>
          </a:stretch>
        </p:blipFill>
        <p:spPr bwMode="auto">
          <a:xfrm>
            <a:off x="1187624" y="1124744"/>
            <a:ext cx="6648450" cy="4286250"/>
          </a:xfrm>
          <a:prstGeom prst="rect">
            <a:avLst/>
          </a:prstGeom>
          <a:noFill/>
        </p:spPr>
      </p:pic>
      <p:sp>
        <p:nvSpPr>
          <p:cNvPr id="3" name="Rectangle 2"/>
          <p:cNvSpPr/>
          <p:nvPr/>
        </p:nvSpPr>
        <p:spPr>
          <a:xfrm>
            <a:off x="2269926" y="0"/>
            <a:ext cx="4572727"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Rosslyn Chapel</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Rectangle 3"/>
          <p:cNvSpPr/>
          <p:nvPr/>
        </p:nvSpPr>
        <p:spPr>
          <a:xfrm>
            <a:off x="1748644" y="5589240"/>
            <a:ext cx="5311069"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a:t>
            </a: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DaVinci</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Code</a:t>
            </a:r>
            <a:endParaRPr lang="en-GB"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c1.momondo.net/content/articles/83/83f1b250-7ec6-3b3e-92f5-ddd598845632.jpg"/>
          <p:cNvPicPr>
            <a:picLocks noChangeAspect="1" noChangeArrowheads="1"/>
          </p:cNvPicPr>
          <p:nvPr/>
        </p:nvPicPr>
        <p:blipFill>
          <a:blip r:embed="rId2" cstate="print"/>
          <a:srcRect/>
          <a:stretch>
            <a:fillRect/>
          </a:stretch>
        </p:blipFill>
        <p:spPr bwMode="auto">
          <a:xfrm>
            <a:off x="1043608" y="1484784"/>
            <a:ext cx="6648450" cy="4286250"/>
          </a:xfrm>
          <a:prstGeom prst="rect">
            <a:avLst/>
          </a:prstGeom>
          <a:noFill/>
        </p:spPr>
      </p:pic>
      <p:sp>
        <p:nvSpPr>
          <p:cNvPr id="3" name="Rectangle 2"/>
          <p:cNvSpPr/>
          <p:nvPr/>
        </p:nvSpPr>
        <p:spPr>
          <a:xfrm>
            <a:off x="1979712" y="260648"/>
            <a:ext cx="4918269" cy="923330"/>
          </a:xfrm>
          <a:prstGeom prst="rect">
            <a:avLst/>
          </a:prstGeom>
          <a:noFill/>
        </p:spPr>
        <p:txBody>
          <a:bodyPr wrap="none" lIns="91440" tIns="45720" rIns="91440" bIns="45720">
            <a:spAutoFit/>
          </a:bodyPr>
          <a:lstStyle/>
          <a:p>
            <a:pPr algn="ct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Dunnotar</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Castle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Rectangle 3"/>
          <p:cNvSpPr/>
          <p:nvPr/>
        </p:nvSpPr>
        <p:spPr>
          <a:xfrm>
            <a:off x="3635896" y="5934670"/>
            <a:ext cx="1836400"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Brave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Outlan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1748" name="AutoShape 4" descr="Outlan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1750" name="AutoShape 6" descr="Outlan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descr="https://assets.travelchapter.com/docs/mackaysholidays/images/guides/movies/finnich%20glen.jpg"/>
          <p:cNvPicPr/>
          <p:nvPr/>
        </p:nvPicPr>
        <p:blipFill>
          <a:blip r:embed="rId2" cstate="print"/>
          <a:srcRect/>
          <a:stretch>
            <a:fillRect/>
          </a:stretch>
        </p:blipFill>
        <p:spPr bwMode="auto">
          <a:xfrm>
            <a:off x="1706245" y="1568194"/>
            <a:ext cx="5731510" cy="3721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Outlan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4" name="AutoShape 4" descr="Keen-eyed fans of James Bond may have noticed that Eilean Donan Castle was used as the Scottish headquarters of MI6 in The World is Not Enoug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6" name="AutoShape 6" descr="Keen-eyed fans of James Bond may have noticed that Eilean Donan Castle was used as the Scottish headquarters of MI6 in The World is Not Enoug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8" name="AutoShape 8" descr="https://img.playbuzz.com/image/upload/ar_1.3333333333333333,c_crop/q_auto:good,f_auto,fl_lossy,w_640,c_limit/v1493046728/ujzsoaamrhxdjwrowtrz.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2286000" y="-20439072"/>
            <a:ext cx="4572000" cy="47736145"/>
          </a:xfrm>
          <a:prstGeom prst="rect">
            <a:avLst/>
          </a:prstGeom>
        </p:spPr>
        <p:txBody>
          <a:bodyPr>
            <a:spAutoFit/>
          </a:bodyPr>
          <a:lstStyle/>
          <a:p>
            <a:r>
              <a:rPr lang="en-GB" dirty="0" smtClean="0"/>
              <a:t>Great Scottish Movies</a:t>
            </a:r>
          </a:p>
          <a:p>
            <a:pPr fontAlgn="ctr"/>
            <a:r>
              <a:rPr lang="en-GB" dirty="0" smtClean="0"/>
              <a:t>28 Nov 2012Share: </a:t>
            </a:r>
          </a:p>
          <a:p>
            <a:pPr fontAlgn="ctr"/>
            <a:r>
              <a:rPr lang="en-GB" dirty="0" smtClean="0"/>
              <a:t> </a:t>
            </a:r>
          </a:p>
          <a:p>
            <a:r>
              <a:rPr lang="en-GB" dirty="0" smtClean="0"/>
              <a:t>Few countries can match Scotland when it comes to dramatic scenery and our glens and lochs have featured in some of the most successful movies in cinema history. But we're not only used to providing the backdrop; over the years Scotland has produced more than its fair share of acting and directing talent.</a:t>
            </a:r>
          </a:p>
          <a:p>
            <a:r>
              <a:rPr lang="en-GB" cap="all" dirty="0" smtClean="0"/>
              <a:t>THE 39 STEPS (1935)</a:t>
            </a:r>
          </a:p>
          <a:p>
            <a:r>
              <a:rPr lang="en-GB" dirty="0" smtClean="0"/>
              <a:t>Alfred Hitchcock's only cinematic venture north of the border produced this classic that is perhaps best remembered for its daring chase sequence across the Forth Bridge. Although its sense of Scottish geography is slightly off as once across the bridge the hero finds himself in the middle of the Highlands!</a:t>
            </a:r>
          </a:p>
          <a:p>
            <a:r>
              <a:rPr lang="en-GB" cap="all" dirty="0" smtClean="0"/>
              <a:t>WHISKY GALORE (1949)</a:t>
            </a:r>
          </a:p>
          <a:p>
            <a:r>
              <a:rPr lang="en-GB" dirty="0" smtClean="0"/>
              <a:t>Based on the true story of a wartime ship packed with 50,000 cases of whisky that ran aground off the Outer Hebrides, Alexander </a:t>
            </a:r>
            <a:r>
              <a:rPr lang="en-GB" dirty="0" err="1" smtClean="0"/>
              <a:t>Mackendrick's</a:t>
            </a:r>
            <a:r>
              <a:rPr lang="en-GB" dirty="0" smtClean="0"/>
              <a:t> directorial debut is as funny today as it was over half-a-century ago. The real ship - the SS Politician - ran aground off </a:t>
            </a:r>
            <a:r>
              <a:rPr lang="en-GB" dirty="0" err="1" smtClean="0"/>
              <a:t>Eriskay</a:t>
            </a:r>
            <a:r>
              <a:rPr lang="en-GB" dirty="0" smtClean="0"/>
              <a:t> and it is said that one of the estimated 250,000 bottles of her whisky is still found by someone on the beach every other year.</a:t>
            </a:r>
          </a:p>
          <a:p>
            <a:r>
              <a:rPr lang="en-GB" cap="all" dirty="0" smtClean="0"/>
              <a:t>BRIGADOON (1954)</a:t>
            </a:r>
          </a:p>
          <a:p>
            <a:r>
              <a:rPr lang="en-GB" dirty="0" smtClean="0"/>
              <a:t>Gene Kelly becomes enchanted by a mythical village in the Highlands in this classic musical. The village was indeed mythical, the whole film was shot on a soundstage in Los Angeles.</a:t>
            </a:r>
          </a:p>
          <a:p>
            <a:r>
              <a:rPr lang="en-GB" cap="all" dirty="0" smtClean="0"/>
              <a:t>THE WICKER MAN (1974)</a:t>
            </a:r>
          </a:p>
          <a:p>
            <a:r>
              <a:rPr lang="en-GB" dirty="0" smtClean="0"/>
              <a:t>Edward Woodward stars as a policeman sent to investigate strange happenings on the remote Scottish island of </a:t>
            </a:r>
            <a:r>
              <a:rPr lang="en-GB" dirty="0" err="1" smtClean="0"/>
              <a:t>Summerisle</a:t>
            </a:r>
            <a:r>
              <a:rPr lang="en-GB" dirty="0" smtClean="0"/>
              <a:t>. A strange, disturbing film that was largely ignored upon its release The Wicker Man has become one of the great cult classics of modern cinema.</a:t>
            </a:r>
          </a:p>
          <a:p>
            <a:r>
              <a:rPr lang="en-GB" cap="all" dirty="0" smtClean="0"/>
              <a:t>JUST ANOTHER SATURDAY (1975)</a:t>
            </a:r>
          </a:p>
          <a:p>
            <a:r>
              <a:rPr lang="en-GB" dirty="0" smtClean="0"/>
              <a:t>A stark, brutal look at sectarian violence and a grim snapshot of the No Mean City Glasgow of the early 1970s, this film is not easy viewing, but it's well worth it. Not least for a revelatory performance by the young Billy Connolly as Paddy - Connolly's first serious acting role.</a:t>
            </a:r>
          </a:p>
          <a:p>
            <a:r>
              <a:rPr lang="en-GB" cap="all" dirty="0" smtClean="0"/>
              <a:t>THAT SINKING FEELING (1979)</a:t>
            </a:r>
          </a:p>
          <a:p>
            <a:r>
              <a:rPr lang="en-GB" dirty="0" smtClean="0"/>
              <a:t>Scottish </a:t>
            </a:r>
            <a:r>
              <a:rPr lang="en-GB" dirty="0" err="1" smtClean="0"/>
              <a:t>uber</a:t>
            </a:r>
            <a:r>
              <a:rPr lang="en-GB" dirty="0" smtClean="0"/>
              <a:t>-director Bill Forsyth's debut feature tells the story of a bunch of likely lads planning the biggest ever heist . . . of a toilet factory! A beautiful gentle comedy from the late 1970s.</a:t>
            </a:r>
          </a:p>
          <a:p>
            <a:r>
              <a:rPr lang="en-GB" cap="all" dirty="0" smtClean="0"/>
              <a:t>GREGORY'S GIRL (1981)</a:t>
            </a:r>
          </a:p>
          <a:p>
            <a:r>
              <a:rPr lang="en-GB" dirty="0" smtClean="0"/>
              <a:t>Over twenty-five years on and Bill Forsyth's Cumbernauld-shot masterpiece still looks as fresh as a summer morning. As sweet a take on teenage romance as was ever filmed it's worth watching simply for Chic Murray's show-stealing performance as a pastry-loving headmaster. A joy forever.</a:t>
            </a:r>
          </a:p>
          <a:p>
            <a:r>
              <a:rPr lang="en-GB" cap="all" dirty="0" smtClean="0"/>
              <a:t>LOCAL HERO (1983)</a:t>
            </a:r>
          </a:p>
          <a:p>
            <a:r>
              <a:rPr lang="en-GB" dirty="0" smtClean="0"/>
              <a:t>Forsyth's run of form continued with this (slight) remake of Whisky Galore. A Texas oilman comes to a remote part of Scotland and finds the natives are wilier than he bargained for. Beautifully shot by Oscar-winning cinematographer Chris </a:t>
            </a:r>
            <a:r>
              <a:rPr lang="en-GB" dirty="0" err="1" smtClean="0"/>
              <a:t>Menges</a:t>
            </a:r>
            <a:r>
              <a:rPr lang="en-GB" dirty="0" smtClean="0"/>
              <a:t> - Scotland's beaches have never looked better.</a:t>
            </a:r>
          </a:p>
          <a:p>
            <a:r>
              <a:rPr lang="en-GB" cap="all" dirty="0" smtClean="0"/>
              <a:t>COMFORT AND JOY (1984)</a:t>
            </a:r>
          </a:p>
          <a:p>
            <a:r>
              <a:rPr lang="en-GB" dirty="0" smtClean="0"/>
              <a:t>A great performance by Bill Paterson as Alan Bird - a Glasgow Radio DJ suffering a mid-life crisis - lifts this film out of the ordinary, but the real star of the show is the city itself: from dusk shots of the M8 motorway to Christmas </a:t>
            </a:r>
            <a:r>
              <a:rPr lang="en-GB" dirty="0" smtClean="0">
                <a:solidFill>
                  <a:schemeClr val="bg1"/>
                </a:solidFill>
              </a:rPr>
              <a:t>shopping on Buchanan Street, Glasgow sparkles. Oh, and there's a show-stealing cameo from the late, great </a:t>
            </a:r>
            <a:r>
              <a:rPr lang="en-GB" dirty="0" err="1" smtClean="0">
                <a:solidFill>
                  <a:schemeClr val="bg1"/>
                </a:solidFill>
              </a:rPr>
              <a:t>Rikki</a:t>
            </a:r>
            <a:r>
              <a:rPr lang="en-GB" dirty="0" smtClean="0">
                <a:solidFill>
                  <a:schemeClr val="bg1"/>
                </a:solidFill>
              </a:rPr>
              <a:t> Fulton as Paterson's long-suffering boss.</a:t>
            </a:r>
          </a:p>
          <a:p>
            <a:r>
              <a:rPr lang="en-GB" cap="all" dirty="0" smtClean="0">
                <a:solidFill>
                  <a:schemeClr val="bg1"/>
                </a:solidFill>
              </a:rPr>
              <a:t>RESTLESS NATIVES (1985)</a:t>
            </a:r>
          </a:p>
          <a:p>
            <a:r>
              <a:rPr lang="en-GB" dirty="0" smtClean="0">
                <a:solidFill>
                  <a:schemeClr val="bg1"/>
                </a:solidFill>
              </a:rPr>
              <a:t>A little-known gem from the mid 80s tells the charming story of two Edinburgh lads who take to robbing coach loads of tourists, accidentally becoming modern-day Robin Hoods in the process. With a stirring soundtrack by Big Country.</a:t>
            </a:r>
          </a:p>
          <a:p>
            <a:r>
              <a:rPr lang="en-GB" cap="all" dirty="0" smtClean="0">
                <a:solidFill>
                  <a:schemeClr val="bg1"/>
                </a:solidFill>
              </a:rPr>
              <a:t>HIGHLANDER (1986)</a:t>
            </a:r>
          </a:p>
          <a:p>
            <a:r>
              <a:rPr lang="en-GB" dirty="0" smtClean="0">
                <a:solidFill>
                  <a:schemeClr val="bg1"/>
                </a:solidFill>
              </a:rPr>
              <a:t>A soundtrack by Queen, a top-drawer cameo by Sir Sean Connery and some incredible Highland scenery all add up to raise this above the level of unashamed top-drawer escapist entertainment. Even the dated 1980's special effects don't seem to matter too much now!</a:t>
            </a:r>
          </a:p>
          <a:p>
            <a:r>
              <a:rPr lang="en-GB" cap="all" dirty="0" smtClean="0">
                <a:solidFill>
                  <a:schemeClr val="bg1"/>
                </a:solidFill>
              </a:rPr>
              <a:t>SOFT TOP HARD SHOULDER (1992)</a:t>
            </a:r>
          </a:p>
          <a:p>
            <a:r>
              <a:rPr lang="en-GB" dirty="0" smtClean="0">
                <a:solidFill>
                  <a:schemeClr val="bg1"/>
                </a:solidFill>
              </a:rPr>
              <a:t>Long before The Thick of It made him a star of the small screen, Peter </a:t>
            </a:r>
            <a:r>
              <a:rPr lang="en-GB" dirty="0" err="1" smtClean="0">
                <a:solidFill>
                  <a:schemeClr val="bg1"/>
                </a:solidFill>
              </a:rPr>
              <a:t>Capaldi</a:t>
            </a:r>
            <a:r>
              <a:rPr lang="en-GB" dirty="0" smtClean="0">
                <a:solidFill>
                  <a:schemeClr val="bg1"/>
                </a:solidFill>
              </a:rPr>
              <a:t> wrote and starred in this touching story of a young man </a:t>
            </a:r>
            <a:r>
              <a:rPr lang="en-GB" dirty="0" smtClean="0"/>
              <a:t>trying to drive from London to Glasgow to claim an inheritance. Filmed on location in Strathclyde and featuring a terrific cameo from Richard 'Victor </a:t>
            </a:r>
            <a:r>
              <a:rPr lang="en-GB" dirty="0" err="1" smtClean="0"/>
              <a:t>Meldrew</a:t>
            </a:r>
            <a:r>
              <a:rPr lang="en-GB" dirty="0" smtClean="0"/>
              <a:t>' Wilson this is well worth tracking down.</a:t>
            </a:r>
          </a:p>
          <a:p>
            <a:r>
              <a:rPr lang="en-GB" cap="all" dirty="0" smtClean="0"/>
              <a:t>SHALLOW GRAVE (1994)</a:t>
            </a:r>
          </a:p>
          <a:p>
            <a:r>
              <a:rPr lang="en-GB" dirty="0" smtClean="0"/>
              <a:t>Three friends, one corpse and a suitcase full of money. The best advertisement for Edinburgh property ever made (and the worst for flat-sharing) Shallow Grave introduced the world to the talents of director Danny Boyle.</a:t>
            </a:r>
          </a:p>
          <a:p>
            <a:r>
              <a:rPr lang="en-GB" cap="all" dirty="0" smtClean="0"/>
              <a:t>BRAVEHEART (1995)</a:t>
            </a:r>
          </a:p>
          <a:p>
            <a:r>
              <a:rPr lang="en-GB" dirty="0" smtClean="0"/>
              <a:t>Altogether now - 'FREEEDOM!'. Mel Gibson steps behind the camera to direct and achieves an unlikely feat: a Hollywood film, directed by an Australian and shot largely in Ireland which managed to become the biggest film in Scottish box-office history! It also inspired a generation of football fans to get creative with the face-paint.</a:t>
            </a:r>
          </a:p>
          <a:p>
            <a:r>
              <a:rPr lang="en-GB" cap="all" dirty="0" smtClean="0"/>
              <a:t>ROB ROY (1995)</a:t>
            </a:r>
          </a:p>
          <a:p>
            <a:r>
              <a:rPr lang="en-GB" dirty="0" smtClean="0"/>
              <a:t>Rob Roy failed to achieve quite the same level of commercial success, but the film has much to recommend it: the lochs and glens of Scotland have rarely looked more beautiful and the central performances by Liam </a:t>
            </a:r>
            <a:r>
              <a:rPr lang="en-GB" dirty="0" err="1" smtClean="0"/>
              <a:t>Neeson</a:t>
            </a:r>
            <a:r>
              <a:rPr lang="en-GB" dirty="0" smtClean="0"/>
              <a:t>, Tim Roth and Brian Cox are simply towering.</a:t>
            </a:r>
          </a:p>
          <a:p>
            <a:r>
              <a:rPr lang="en-GB" cap="all" dirty="0" smtClean="0"/>
              <a:t>TRAINSPOTTING (1996)</a:t>
            </a:r>
          </a:p>
          <a:p>
            <a:r>
              <a:rPr lang="en-GB" dirty="0" smtClean="0"/>
              <a:t>Based on Irvine Welsh's novel, </a:t>
            </a:r>
            <a:r>
              <a:rPr lang="en-GB" dirty="0" err="1" smtClean="0"/>
              <a:t>Trainspotting</a:t>
            </a:r>
            <a:r>
              <a:rPr lang="en-GB" dirty="0" smtClean="0"/>
              <a:t> defined the nineties and kick-started the careers of Robert Carlyle, Kelly Macdonald, Ewan McGregor, </a:t>
            </a:r>
            <a:r>
              <a:rPr lang="en-GB" dirty="0" err="1" smtClean="0"/>
              <a:t>Euan</a:t>
            </a:r>
            <a:r>
              <a:rPr lang="en-GB" dirty="0" smtClean="0"/>
              <a:t> </a:t>
            </a:r>
            <a:r>
              <a:rPr lang="en-GB" dirty="0" err="1" smtClean="0"/>
              <a:t>Bremner</a:t>
            </a:r>
            <a:r>
              <a:rPr lang="en-GB" dirty="0" smtClean="0"/>
              <a:t> and Johnny Lee Miller. The most adrenaline-fuelled look at addiction ever filmed.</a:t>
            </a:r>
          </a:p>
          <a:p>
            <a:r>
              <a:rPr lang="en-GB" cap="all" dirty="0" smtClean="0"/>
              <a:t>MRS BROWN (1997)</a:t>
            </a:r>
          </a:p>
          <a:p>
            <a:r>
              <a:rPr lang="en-GB" dirty="0" smtClean="0"/>
              <a:t>John Madden directed this touching, understated look at Queen Victoria's platonic relationship with her Highland </a:t>
            </a:r>
            <a:r>
              <a:rPr lang="en-GB" dirty="0" err="1" smtClean="0"/>
              <a:t>ghillie</a:t>
            </a:r>
            <a:r>
              <a:rPr lang="en-GB" dirty="0" smtClean="0"/>
              <a:t> John Brown. Billy Connolly played Brown and won worldwide critical acclaim for his performance.</a:t>
            </a:r>
          </a:p>
          <a:p>
            <a:r>
              <a:rPr lang="en-GB" cap="all" dirty="0" smtClean="0"/>
              <a:t>RATCATCHER (1999)</a:t>
            </a:r>
          </a:p>
          <a:p>
            <a:r>
              <a:rPr lang="en-GB" dirty="0" smtClean="0"/>
              <a:t>Written and directed by Lynne Ramsay, </a:t>
            </a:r>
            <a:r>
              <a:rPr lang="en-GB" dirty="0" err="1" smtClean="0"/>
              <a:t>Ratcatcher</a:t>
            </a:r>
            <a:r>
              <a:rPr lang="en-GB" dirty="0" smtClean="0"/>
              <a:t> is a haunting story of childhood set in the Glasgow of 1973. With garbage strikes, fetid canals and tower blocks forming much of the backdrop it is a tribute to the power of Ramsay's filmmaking that there is not a depressing second in this stunning, unsettling film.</a:t>
            </a:r>
          </a:p>
          <a:p>
            <a:r>
              <a:rPr lang="en-GB" cap="all" dirty="0" smtClean="0"/>
              <a:t>SWEET SIXTEEN (2002)</a:t>
            </a:r>
          </a:p>
          <a:p>
            <a:r>
              <a:rPr lang="en-GB" dirty="0" smtClean="0"/>
              <a:t>Made by award-winning Ken Loach and set in Greenock this is a tough yet tender look at a young boy's attempts to provide a better life for his mother. It features an incredible performance by 15-year-old Martin </a:t>
            </a:r>
            <a:r>
              <a:rPr lang="en-GB" dirty="0" err="1" smtClean="0"/>
              <a:t>Compston</a:t>
            </a:r>
            <a:r>
              <a:rPr lang="en-GB" dirty="0" smtClean="0"/>
              <a:t>, an unknown actor at the time.</a:t>
            </a:r>
          </a:p>
          <a:p>
            <a:r>
              <a:rPr lang="en-GB" cap="all" dirty="0" smtClean="0"/>
              <a:t>RED ROAD (2006)</a:t>
            </a:r>
          </a:p>
          <a:p>
            <a:r>
              <a:rPr lang="en-GB" dirty="0" smtClean="0"/>
              <a:t>Andrea Arnold's directorial debut swept the board at many film festivals last year and is compelling viewing. It tells the story of a young woman whose job involves watching CCTV monitor footage of a run down estate on Glasgow's Red Road and features a powerful central performance by Kate </a:t>
            </a:r>
            <a:r>
              <a:rPr lang="en-GB" dirty="0" err="1" smtClean="0"/>
              <a:t>Dickie</a:t>
            </a:r>
            <a:r>
              <a:rPr lang="en-GB" dirty="0" smtClean="0"/>
              <a:t>.</a:t>
            </a:r>
          </a:p>
          <a:p>
            <a:r>
              <a:rPr lang="en-GB" cap="all" dirty="0" smtClean="0"/>
              <a:t>THE ILLUSIONIST (2010)</a:t>
            </a:r>
          </a:p>
          <a:p>
            <a:r>
              <a:rPr lang="en-GB" dirty="0" smtClean="0"/>
              <a:t>A French illusionist finds himself out of work and travels to Scotland, where he meets a young woman. Their ensuing adventure changes both their lives forever.</a:t>
            </a:r>
          </a:p>
          <a:p>
            <a:r>
              <a:rPr lang="en-GB" cap="all" dirty="0" smtClean="0"/>
              <a:t>NEDS (2010)</a:t>
            </a:r>
          </a:p>
          <a:p>
            <a:r>
              <a:rPr lang="en-GB" dirty="0" smtClean="0"/>
              <a:t>Peter </a:t>
            </a:r>
            <a:r>
              <a:rPr lang="en-GB" dirty="0" err="1" smtClean="0"/>
              <a:t>Mullan's</a:t>
            </a:r>
            <a:r>
              <a:rPr lang="en-GB" dirty="0" smtClean="0"/>
              <a:t> third feature as a writer and director, after Orphans and The Magdalene Sisters, returns him to the 1970's Glasgow of his youth</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deadlinenews.co.uk/wp-content/uploads/2016/03/The-Anchorage-and-Rosslyn-P.gif"/>
          <p:cNvPicPr>
            <a:picLocks noChangeAspect="1" noChangeArrowheads="1"/>
          </p:cNvPicPr>
          <p:nvPr/>
        </p:nvPicPr>
        <p:blipFill>
          <a:blip r:embed="rId2" cstate="print"/>
          <a:srcRect/>
          <a:stretch>
            <a:fillRect/>
          </a:stretch>
        </p:blipFill>
        <p:spPr bwMode="auto">
          <a:xfrm>
            <a:off x="683568" y="836712"/>
            <a:ext cx="7920880" cy="4896544"/>
          </a:xfrm>
          <a:prstGeom prst="rect">
            <a:avLst/>
          </a:prstGeom>
          <a:noFill/>
        </p:spPr>
      </p:pic>
      <p:sp>
        <p:nvSpPr>
          <p:cNvPr id="3" name="Rectangle 2"/>
          <p:cNvSpPr/>
          <p:nvPr/>
        </p:nvSpPr>
        <p:spPr>
          <a:xfrm>
            <a:off x="1835696" y="0"/>
            <a:ext cx="5548314" cy="923330"/>
          </a:xfrm>
          <a:prstGeom prst="rect">
            <a:avLst/>
          </a:prstGeom>
          <a:noFill/>
        </p:spPr>
        <p:txBody>
          <a:bodyPr wrap="none" lIns="91440" tIns="45720" rIns="91440" bIns="45720">
            <a:spAutoFit/>
          </a:bodyPr>
          <a:lstStyle/>
          <a:p>
            <a:pPr algn="ctr"/>
            <a:r>
              <a:rPr lang="en-US" sz="54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Summerisle</a:t>
            </a: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Island</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Rectangle 3"/>
          <p:cNvSpPr/>
          <p:nvPr/>
        </p:nvSpPr>
        <p:spPr>
          <a:xfrm>
            <a:off x="1979712" y="5733256"/>
            <a:ext cx="4966744"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Wicker Man</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ctiveme.ie/wp-content/uploads/2015/10/Trim-Castle-County-Meath-after-Braveheart-filming-as-York-Fortified-Town-Ireland-Ancient-East.jpg"/>
          <p:cNvPicPr>
            <a:picLocks noChangeAspect="1" noChangeArrowheads="1"/>
          </p:cNvPicPr>
          <p:nvPr/>
        </p:nvPicPr>
        <p:blipFill>
          <a:blip r:embed="rId2" cstate="print"/>
          <a:srcRect/>
          <a:stretch>
            <a:fillRect/>
          </a:stretch>
        </p:blipFill>
        <p:spPr bwMode="auto">
          <a:xfrm>
            <a:off x="755576" y="908720"/>
            <a:ext cx="7620000" cy="4810125"/>
          </a:xfrm>
          <a:prstGeom prst="rect">
            <a:avLst/>
          </a:prstGeom>
          <a:noFill/>
        </p:spPr>
      </p:pic>
      <p:sp>
        <p:nvSpPr>
          <p:cNvPr id="4" name="Rectangle 3"/>
          <p:cNvSpPr/>
          <p:nvPr/>
        </p:nvSpPr>
        <p:spPr>
          <a:xfrm>
            <a:off x="2663780" y="0"/>
            <a:ext cx="3352969"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Trim castle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Rectangle 4"/>
          <p:cNvSpPr/>
          <p:nvPr/>
        </p:nvSpPr>
        <p:spPr>
          <a:xfrm>
            <a:off x="467544" y="5103674"/>
            <a:ext cx="8424936" cy="1754326"/>
          </a:xfrm>
          <a:prstGeom prst="rect">
            <a:avLst/>
          </a:prstGeom>
          <a:noFill/>
        </p:spPr>
        <p:txBody>
          <a:bodyPr wrap="square" lIns="91440" tIns="45720" rIns="91440" bIns="45720">
            <a:spAutoFit/>
          </a:bodyPr>
          <a:lstStyle/>
          <a:p>
            <a:pPr algn="ct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Medieval York -  </a:t>
            </a:r>
            <a:r>
              <a:rPr lang="en-US" sz="54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Braveheart</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2.bp.blogspot.com/-mAtE9hud4pI/UVegvlrihqI/AAAAAAAAAsY/zR5c3EimG9E/s1600/EriskayWeb_25.jpg"/>
          <p:cNvPicPr>
            <a:picLocks noChangeAspect="1" noChangeArrowheads="1"/>
          </p:cNvPicPr>
          <p:nvPr/>
        </p:nvPicPr>
        <p:blipFill>
          <a:blip r:embed="rId2" cstate="print"/>
          <a:srcRect/>
          <a:stretch>
            <a:fillRect/>
          </a:stretch>
        </p:blipFill>
        <p:spPr bwMode="auto">
          <a:xfrm>
            <a:off x="611560" y="980728"/>
            <a:ext cx="8075109" cy="4824536"/>
          </a:xfrm>
          <a:prstGeom prst="rect">
            <a:avLst/>
          </a:prstGeom>
          <a:noFill/>
        </p:spPr>
      </p:pic>
      <p:sp>
        <p:nvSpPr>
          <p:cNvPr id="3" name="Rectangle 2"/>
          <p:cNvSpPr/>
          <p:nvPr/>
        </p:nvSpPr>
        <p:spPr>
          <a:xfrm>
            <a:off x="2555776" y="116632"/>
            <a:ext cx="4158381" cy="923330"/>
          </a:xfrm>
          <a:prstGeom prst="rect">
            <a:avLst/>
          </a:prstGeom>
          <a:noFill/>
        </p:spPr>
        <p:txBody>
          <a:bodyPr wrap="none" lIns="91440" tIns="45720" rIns="91440" bIns="45720">
            <a:spAutoFit/>
          </a:bodyPr>
          <a:lstStyle/>
          <a:p>
            <a:pPr algn="ct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Eriskay</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Island</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Rectangle 3"/>
          <p:cNvSpPr/>
          <p:nvPr/>
        </p:nvSpPr>
        <p:spPr>
          <a:xfrm>
            <a:off x="1475656" y="5805264"/>
            <a:ext cx="6528327"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Whiskey Galore  1949</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1.bp.blogspot.com/-EOBWa5QczEI/T8JHFr0xmrI/AAAAAAAAAJg/u2skji7_b8o/s1600/001.JPG"/>
          <p:cNvPicPr>
            <a:picLocks noChangeAspect="1" noChangeArrowheads="1"/>
          </p:cNvPicPr>
          <p:nvPr/>
        </p:nvPicPr>
        <p:blipFill>
          <a:blip r:embed="rId2" cstate="print"/>
          <a:srcRect/>
          <a:stretch>
            <a:fillRect/>
          </a:stretch>
        </p:blipFill>
        <p:spPr bwMode="auto">
          <a:xfrm>
            <a:off x="899592" y="1052736"/>
            <a:ext cx="7312915" cy="4876800"/>
          </a:xfrm>
          <a:prstGeom prst="rect">
            <a:avLst/>
          </a:prstGeom>
          <a:noFill/>
        </p:spPr>
      </p:pic>
      <p:sp>
        <p:nvSpPr>
          <p:cNvPr id="3" name="Rectangle 2"/>
          <p:cNvSpPr/>
          <p:nvPr/>
        </p:nvSpPr>
        <p:spPr>
          <a:xfrm>
            <a:off x="2051720" y="0"/>
            <a:ext cx="5049909"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Forth Bridge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31748" name="Picture 4" descr="https://tse1.mm.bing.net/th?id=OIP.5j8rS8JLKEIeSFpQVKgRcgHaGr&amp;pid=15.1&amp;P=0&amp;w=201&amp;h=182"/>
          <p:cNvPicPr>
            <a:picLocks noChangeAspect="1" noChangeArrowheads="1"/>
          </p:cNvPicPr>
          <p:nvPr/>
        </p:nvPicPr>
        <p:blipFill>
          <a:blip r:embed="rId3" cstate="print"/>
          <a:srcRect/>
          <a:stretch>
            <a:fillRect/>
          </a:stretch>
        </p:blipFill>
        <p:spPr bwMode="auto">
          <a:xfrm>
            <a:off x="0" y="0"/>
            <a:ext cx="1914525" cy="1733551"/>
          </a:xfrm>
          <a:prstGeom prst="rect">
            <a:avLst/>
          </a:prstGeom>
          <a:noFill/>
        </p:spPr>
      </p:pic>
      <p:sp>
        <p:nvSpPr>
          <p:cNvPr id="5" name="Rectangle 4"/>
          <p:cNvSpPr/>
          <p:nvPr/>
        </p:nvSpPr>
        <p:spPr>
          <a:xfrm>
            <a:off x="2555776" y="5934670"/>
            <a:ext cx="3891771"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39 Steps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484784"/>
            <a:ext cx="6624736" cy="3785652"/>
          </a:xfrm>
          <a:prstGeom prst="rect">
            <a:avLst/>
          </a:prstGeom>
        </p:spPr>
        <p:txBody>
          <a:bodyPr wrap="square">
            <a:spAutoFit/>
          </a:bodyPr>
          <a:lstStyle/>
          <a:p>
            <a:r>
              <a:rPr lang="en-GB" sz="4000" dirty="0">
                <a:solidFill>
                  <a:srgbClr val="FFFF00"/>
                </a:solidFill>
              </a:rPr>
              <a:t>It's not only </a:t>
            </a:r>
            <a:r>
              <a:rPr lang="en-GB" sz="4000" dirty="0" smtClean="0">
                <a:solidFill>
                  <a:srgbClr val="FFFF00"/>
                </a:solidFill>
              </a:rPr>
              <a:t>Scottish acting </a:t>
            </a:r>
            <a:r>
              <a:rPr lang="en-GB" sz="4000" dirty="0">
                <a:solidFill>
                  <a:srgbClr val="FFFF00"/>
                </a:solidFill>
              </a:rPr>
              <a:t>talent that shines on screen! </a:t>
            </a:r>
            <a:endParaRPr lang="en-GB" sz="4000" dirty="0" smtClean="0">
              <a:solidFill>
                <a:srgbClr val="FFFF00"/>
              </a:solidFill>
            </a:endParaRPr>
          </a:p>
          <a:p>
            <a:endParaRPr lang="en-GB" sz="4000" dirty="0">
              <a:solidFill>
                <a:srgbClr val="FFFF00"/>
              </a:solidFill>
            </a:endParaRPr>
          </a:p>
          <a:p>
            <a:r>
              <a:rPr lang="en-GB" sz="4000" dirty="0" smtClean="0">
                <a:solidFill>
                  <a:srgbClr val="FFFF00"/>
                </a:solidFill>
              </a:rPr>
              <a:t>Scotland's </a:t>
            </a:r>
            <a:r>
              <a:rPr lang="en-GB" sz="4000" dirty="0">
                <a:solidFill>
                  <a:srgbClr val="FFFF00"/>
                </a:solidFill>
              </a:rPr>
              <a:t>stunning scenery has also been the star of many film and TV productions</a:t>
            </a:r>
            <a:r>
              <a:rPr lang="en-GB"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920880" cy="4647426"/>
          </a:xfrm>
          <a:prstGeom prst="rect">
            <a:avLst/>
          </a:prstGeom>
        </p:spPr>
        <p:txBody>
          <a:bodyPr wrap="square">
            <a:spAutoFit/>
          </a:bodyPr>
          <a:lstStyle/>
          <a:p>
            <a:r>
              <a:rPr lang="en-GB" sz="3200" dirty="0">
                <a:solidFill>
                  <a:srgbClr val="FFFF00"/>
                </a:solidFill>
              </a:rPr>
              <a:t>In 1995, </a:t>
            </a:r>
            <a:r>
              <a:rPr lang="en-GB" sz="3200" dirty="0" err="1">
                <a:solidFill>
                  <a:srgbClr val="FFFF00"/>
                </a:solidFill>
              </a:rPr>
              <a:t>Braveheart</a:t>
            </a:r>
            <a:r>
              <a:rPr lang="en-GB" sz="3200" dirty="0">
                <a:solidFill>
                  <a:srgbClr val="FFFF00"/>
                </a:solidFill>
              </a:rPr>
              <a:t> burst onto cinema screens </a:t>
            </a:r>
            <a:r>
              <a:rPr lang="en-GB" sz="3200" dirty="0" smtClean="0">
                <a:solidFill>
                  <a:srgbClr val="FFFF00"/>
                </a:solidFill>
              </a:rPr>
              <a:t>on </a:t>
            </a:r>
            <a:r>
              <a:rPr lang="en-GB" sz="3200" dirty="0">
                <a:solidFill>
                  <a:srgbClr val="FFFF00"/>
                </a:solidFill>
              </a:rPr>
              <a:t>its way to becoming a multi-Oscar winning film of epic proportions. </a:t>
            </a:r>
            <a:endParaRPr lang="en-GB" sz="3200" dirty="0" smtClean="0">
              <a:solidFill>
                <a:srgbClr val="FFFF00"/>
              </a:solidFill>
            </a:endParaRPr>
          </a:p>
          <a:p>
            <a:endParaRPr lang="en-GB" sz="3200" dirty="0">
              <a:solidFill>
                <a:srgbClr val="FFFF00"/>
              </a:solidFill>
            </a:endParaRPr>
          </a:p>
          <a:p>
            <a:r>
              <a:rPr lang="en-GB" sz="3200" dirty="0" smtClean="0">
                <a:solidFill>
                  <a:srgbClr val="FFFF00"/>
                </a:solidFill>
              </a:rPr>
              <a:t>A </a:t>
            </a:r>
            <a:r>
              <a:rPr lang="en-GB" sz="3200" dirty="0">
                <a:solidFill>
                  <a:srgbClr val="FFFF00"/>
                </a:solidFill>
              </a:rPr>
              <a:t>fiercely Scottish movie, steeped in the history and culture of the country, the movie evoked a real sense of patriotism for the more than 50 million people around the world who claim Scottish ancestry</a:t>
            </a:r>
            <a:r>
              <a:rPr lang="en-GB" sz="3200" dirty="0" smtClean="0">
                <a:solidFill>
                  <a:srgbClr val="FFFF00"/>
                </a:solidFill>
              </a:rPr>
              <a:t>.</a:t>
            </a:r>
            <a:r>
              <a:rPr lang="en-GB" sz="4000" dirty="0" smtClean="0">
                <a:solidFill>
                  <a:srgbClr val="FFFF00"/>
                </a:solidFill>
              </a:rPr>
              <a:t>.</a:t>
            </a:r>
            <a:endParaRPr lang="en-GB" sz="40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71691"/>
            <a:ext cx="8136904" cy="6186309"/>
          </a:xfrm>
          <a:prstGeom prst="rect">
            <a:avLst/>
          </a:prstGeom>
        </p:spPr>
        <p:txBody>
          <a:bodyPr wrap="square">
            <a:spAutoFit/>
          </a:bodyPr>
          <a:lstStyle/>
          <a:p>
            <a:r>
              <a:rPr lang="en-GB" sz="3600" dirty="0" smtClean="0">
                <a:solidFill>
                  <a:srgbClr val="FFFF00"/>
                </a:solidFill>
              </a:rPr>
              <a:t>Whether it’s our stunning scenic landscapes, our awe-inspiring historic buildings or our vibrant cities, Scotland has become a magnet for the film and TV industry in the years since a blue-faced Mel Gibson cried FREEDOM!!! –</a:t>
            </a:r>
          </a:p>
          <a:p>
            <a:endParaRPr lang="en-GB" sz="3600" dirty="0">
              <a:solidFill>
                <a:srgbClr val="FFFF00"/>
              </a:solidFill>
            </a:endParaRPr>
          </a:p>
          <a:p>
            <a:r>
              <a:rPr lang="en-GB" sz="3600" dirty="0" smtClean="0">
                <a:solidFill>
                  <a:srgbClr val="FFFF00"/>
                </a:solidFill>
              </a:rPr>
              <a:t> in fact we’ve become the backdrop for many more productions than you might expect.</a:t>
            </a:r>
          </a:p>
          <a:p>
            <a:endParaRPr lang="en-GB"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lenfinnian viaduc t scotland"/>
          <p:cNvPicPr>
            <a:picLocks noChangeAspect="1" noChangeArrowheads="1"/>
          </p:cNvPicPr>
          <p:nvPr/>
        </p:nvPicPr>
        <p:blipFill>
          <a:blip r:embed="rId2" cstate="print"/>
          <a:srcRect/>
          <a:stretch>
            <a:fillRect/>
          </a:stretch>
        </p:blipFill>
        <p:spPr bwMode="auto">
          <a:xfrm>
            <a:off x="827584" y="1124744"/>
            <a:ext cx="6768752" cy="4512504"/>
          </a:xfrm>
          <a:prstGeom prst="rect">
            <a:avLst/>
          </a:prstGeom>
          <a:noFill/>
        </p:spPr>
      </p:pic>
      <p:sp>
        <p:nvSpPr>
          <p:cNvPr id="3" name="Rectangle 2"/>
          <p:cNvSpPr/>
          <p:nvPr/>
        </p:nvSpPr>
        <p:spPr>
          <a:xfrm>
            <a:off x="1619672" y="188640"/>
            <a:ext cx="6001450" cy="923330"/>
          </a:xfrm>
          <a:prstGeom prst="rect">
            <a:avLst/>
          </a:prstGeom>
          <a:noFill/>
        </p:spPr>
        <p:txBody>
          <a:bodyPr wrap="none" lIns="91440" tIns="45720" rIns="91440" bIns="45720">
            <a:spAutoFit/>
          </a:bodyPr>
          <a:lstStyle/>
          <a:p>
            <a:pPr algn="ctr"/>
            <a:r>
              <a:rPr lang="en-US" sz="5400" b="1" cap="none" spc="50" dirty="0" err="1" smtClean="0">
                <a:ln w="12700" cmpd="sng">
                  <a:solidFill>
                    <a:schemeClr val="accent6">
                      <a:satMod val="120000"/>
                      <a:shade val="80000"/>
                    </a:schemeClr>
                  </a:solidFill>
                  <a:prstDash val="solid"/>
                </a:ln>
                <a:solidFill>
                  <a:schemeClr val="bg1">
                    <a:lumMod val="95000"/>
                  </a:schemeClr>
                </a:solidFill>
                <a:effectLst>
                  <a:glow rad="53100">
                    <a:schemeClr val="accent6">
                      <a:satMod val="180000"/>
                      <a:alpha val="30000"/>
                    </a:schemeClr>
                  </a:glow>
                </a:effectLst>
              </a:rPr>
              <a:t>Glenfinnian</a:t>
            </a:r>
            <a:r>
              <a:rPr lang="en-US" sz="5400" b="1" cap="none" spc="50" dirty="0" smtClean="0">
                <a:ln w="12700" cmpd="sng">
                  <a:solidFill>
                    <a:schemeClr val="accent6">
                      <a:satMod val="120000"/>
                      <a:shade val="80000"/>
                    </a:schemeClr>
                  </a:solidFill>
                  <a:prstDash val="solid"/>
                </a:ln>
                <a:solidFill>
                  <a:schemeClr val="bg1">
                    <a:lumMod val="95000"/>
                  </a:schemeClr>
                </a:solidFill>
                <a:effectLst>
                  <a:glow rad="53100">
                    <a:schemeClr val="accent6">
                      <a:satMod val="180000"/>
                      <a:alpha val="30000"/>
                    </a:schemeClr>
                  </a:glow>
                </a:effectLst>
              </a:rPr>
              <a:t> Viaduct</a:t>
            </a:r>
            <a:endParaRPr lang="en-US" sz="5400" b="1" cap="none" spc="50" dirty="0">
              <a:ln w="12700" cmpd="sng">
                <a:solidFill>
                  <a:schemeClr val="accent6">
                    <a:satMod val="120000"/>
                    <a:shade val="80000"/>
                  </a:schemeClr>
                </a:solidFill>
                <a:prstDash val="solid"/>
              </a:ln>
              <a:solidFill>
                <a:schemeClr val="bg1">
                  <a:lumMod val="95000"/>
                </a:schemeClr>
              </a:solidFill>
              <a:effectLst>
                <a:glow rad="53100">
                  <a:schemeClr val="accent6">
                    <a:satMod val="180000"/>
                    <a:alpha val="30000"/>
                  </a:schemeClr>
                </a:glow>
              </a:effectLst>
            </a:endParaRPr>
          </a:p>
        </p:txBody>
      </p:sp>
      <p:sp>
        <p:nvSpPr>
          <p:cNvPr id="4" name="Rectangle 3"/>
          <p:cNvSpPr/>
          <p:nvPr/>
        </p:nvSpPr>
        <p:spPr>
          <a:xfrm>
            <a:off x="2572089" y="5733256"/>
            <a:ext cx="3734612"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Harry Potter</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s://www.regionalscreenscotland.org/wp-content/uploads/2016/01/Screen-Machine-Gallery-2.jpg"/>
          <p:cNvPicPr>
            <a:picLocks noChangeAspect="1" noChangeArrowheads="1"/>
          </p:cNvPicPr>
          <p:nvPr/>
        </p:nvPicPr>
        <p:blipFill>
          <a:blip r:embed="rId2" cstate="print"/>
          <a:srcRect l="10883" b="40765"/>
          <a:stretch>
            <a:fillRect/>
          </a:stretch>
        </p:blipFill>
        <p:spPr bwMode="auto">
          <a:xfrm>
            <a:off x="611560" y="980728"/>
            <a:ext cx="7828265" cy="5031588"/>
          </a:xfrm>
          <a:prstGeom prst="rect">
            <a:avLst/>
          </a:prstGeom>
          <a:noFill/>
        </p:spPr>
      </p:pic>
      <p:sp>
        <p:nvSpPr>
          <p:cNvPr id="4" name="Rectangle 3"/>
          <p:cNvSpPr/>
          <p:nvPr/>
        </p:nvSpPr>
        <p:spPr>
          <a:xfrm>
            <a:off x="1475656" y="0"/>
            <a:ext cx="5987794" cy="923330"/>
          </a:xfrm>
          <a:prstGeom prst="rect">
            <a:avLst/>
          </a:prstGeom>
          <a:noFill/>
        </p:spPr>
        <p:txBody>
          <a:bodyPr wrap="none" lIns="91440" tIns="45720" rIns="91440" bIns="45720">
            <a:spAutoFit/>
          </a:bodyPr>
          <a:lstStyle/>
          <a:p>
            <a:pPr algn="ct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Eilean</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Donan</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Castle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Rectangle 4"/>
          <p:cNvSpPr/>
          <p:nvPr/>
        </p:nvSpPr>
        <p:spPr>
          <a:xfrm>
            <a:off x="2051720" y="5934670"/>
            <a:ext cx="4652235"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Highlander</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ee the source image"/>
          <p:cNvPicPr>
            <a:picLocks noChangeAspect="1" noChangeArrowheads="1"/>
          </p:cNvPicPr>
          <p:nvPr/>
        </p:nvPicPr>
        <p:blipFill>
          <a:blip r:embed="rId2" cstate="print"/>
          <a:srcRect/>
          <a:stretch>
            <a:fillRect/>
          </a:stretch>
        </p:blipFill>
        <p:spPr bwMode="auto">
          <a:xfrm>
            <a:off x="95250" y="1052736"/>
            <a:ext cx="9048750" cy="4762500"/>
          </a:xfrm>
          <a:prstGeom prst="rect">
            <a:avLst/>
          </a:prstGeom>
          <a:noFill/>
        </p:spPr>
      </p:pic>
      <p:sp>
        <p:nvSpPr>
          <p:cNvPr id="3" name="Rectangle 2"/>
          <p:cNvSpPr/>
          <p:nvPr/>
        </p:nvSpPr>
        <p:spPr>
          <a:xfrm>
            <a:off x="2041420" y="0"/>
            <a:ext cx="4856266" cy="923330"/>
          </a:xfrm>
          <a:prstGeom prst="rect">
            <a:avLst/>
          </a:prstGeom>
          <a:noFill/>
        </p:spPr>
        <p:txBody>
          <a:bodyPr wrap="none" lIns="91440" tIns="45720" rIns="91440" bIns="45720">
            <a:spAutoFit/>
          </a:bodyPr>
          <a:lstStyle/>
          <a:p>
            <a:pPr algn="ct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Inveraray</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Castle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Rectangle 4"/>
          <p:cNvSpPr/>
          <p:nvPr/>
        </p:nvSpPr>
        <p:spPr>
          <a:xfrm>
            <a:off x="1915497" y="5934670"/>
            <a:ext cx="4924681" cy="923330"/>
          </a:xfrm>
          <a:prstGeom prst="rect">
            <a:avLst/>
          </a:prstGeom>
          <a:noFill/>
        </p:spPr>
        <p:txBody>
          <a:bodyPr wrap="none" lIns="91440" tIns="45720" rIns="91440" bIns="45720">
            <a:spAutoFit/>
          </a:bodyPr>
          <a:lstStyle/>
          <a:p>
            <a:pPr algn="ct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Downton</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Abbey</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ee the source image"/>
          <p:cNvPicPr>
            <a:picLocks noChangeAspect="1" noChangeArrowheads="1"/>
          </p:cNvPicPr>
          <p:nvPr/>
        </p:nvPicPr>
        <p:blipFill>
          <a:blip r:embed="rId2" cstate="print"/>
          <a:srcRect/>
          <a:stretch>
            <a:fillRect/>
          </a:stretch>
        </p:blipFill>
        <p:spPr bwMode="auto">
          <a:xfrm>
            <a:off x="971600" y="1052736"/>
            <a:ext cx="7488832" cy="4969225"/>
          </a:xfrm>
          <a:prstGeom prst="rect">
            <a:avLst/>
          </a:prstGeom>
          <a:noFill/>
        </p:spPr>
      </p:pic>
      <p:sp>
        <p:nvSpPr>
          <p:cNvPr id="3" name="Rectangle 2"/>
          <p:cNvSpPr/>
          <p:nvPr/>
        </p:nvSpPr>
        <p:spPr>
          <a:xfrm>
            <a:off x="1233831" y="0"/>
            <a:ext cx="6471452"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Loch Leven Highlands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Rectangle 3"/>
          <p:cNvSpPr/>
          <p:nvPr/>
        </p:nvSpPr>
        <p:spPr>
          <a:xfrm>
            <a:off x="1872665" y="5934670"/>
            <a:ext cx="5010346" cy="923330"/>
          </a:xfrm>
          <a:prstGeom prst="rect">
            <a:avLst/>
          </a:prstGeom>
          <a:noFill/>
        </p:spPr>
        <p:txBody>
          <a:bodyPr wrap="none" lIns="91440" tIns="45720" rIns="91440" bIns="45720">
            <a:spAutoFit/>
          </a:bodyPr>
          <a:lstStyle/>
          <a:p>
            <a:pPr algn="ct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Braveheart</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1995</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230</Words>
  <Application>Microsoft Office PowerPoint</Application>
  <PresentationFormat>On-screen Show (4:3)</PresentationFormat>
  <Paragraphs>89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SCOTLAND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dc:creator>
  <cp:lastModifiedBy>WILLI</cp:lastModifiedBy>
  <cp:revision>34</cp:revision>
  <dcterms:created xsi:type="dcterms:W3CDTF">2019-02-12T23:28:47Z</dcterms:created>
  <dcterms:modified xsi:type="dcterms:W3CDTF">2019-02-15T02:58:16Z</dcterms:modified>
</cp:coreProperties>
</file>